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9" r:id="rId3"/>
    <p:sldId id="270" r:id="rId4"/>
    <p:sldId id="271" r:id="rId5"/>
    <p:sldId id="286" r:id="rId6"/>
    <p:sldId id="287" r:id="rId7"/>
    <p:sldId id="280" r:id="rId8"/>
    <p:sldId id="282" r:id="rId9"/>
    <p:sldId id="28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39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49B2-F7AA-4A0A-90A9-33238F8DADBB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6C2EB-993B-4170-8EBE-58BA93540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66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42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11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76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6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24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40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65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91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94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0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76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2A76-1F07-4364-AAA6-89D4EEE9CCF8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EE6A-8598-45CB-8004-7D46E0C9CA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6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45050" y="705237"/>
            <a:ext cx="9101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типовых операций для преодоления вертикального препятствия колесно-шагающим роботом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5605" y="5695243"/>
            <a:ext cx="323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Абраменко А.С.</a:t>
            </a:r>
          </a:p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ИСУ 505887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9BC308-6CD8-437F-84AF-D739A99F6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0487" y="2141838"/>
            <a:ext cx="5167786" cy="3377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622EEA-6F17-49C0-BD8F-C233122D234C}"/>
              </a:ext>
            </a:extLst>
          </p:cNvPr>
          <p:cNvPicPr/>
          <p:nvPr/>
        </p:nvPicPr>
        <p:blipFill rotWithShape="1">
          <a:blip r:embed="rId3"/>
          <a:srcRect t="7131" b="5424"/>
          <a:stretch/>
        </p:blipFill>
        <p:spPr bwMode="auto">
          <a:xfrm>
            <a:off x="1007251" y="2141838"/>
            <a:ext cx="4742759" cy="3377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603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11200" y="1311372"/>
            <a:ext cx="1076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Рассматривается задача преодоления препятствия роботом с колесно-шагающим шасси на примере подъема на плоскую поверхность. Выполнение данной комплексной операции предлагается осуществлять на основании различных типовых операций (ТО) робота в соответствии с заданной последовательностью.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проекта является улучшение проходимости робота, оснащенного колесно-шагающим шасси, посредством внедрения в его систему управления ТО, необходимых для преодоления вертикального препятствия.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способ преодоления вертикального препятствия колесно-шагающим роботом.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и реализовать необходимые ТО, сформировать их последовательность.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разработанное решение и проверить его эффективность на вертикальной ступени.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6837" y="624643"/>
            <a:ext cx="3071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19658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FBF633F-9DB6-4E88-ADFB-F8DB6DBC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24" y="2969509"/>
            <a:ext cx="6245030" cy="37167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2803" y="315848"/>
            <a:ext cx="3820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робота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953" y="844243"/>
            <a:ext cx="4525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 имеет 4 конечности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каждая конечность обладает шарнирами в бедре, колене, а также рулевыми и колесными шарнирами.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6D2796-90B4-43E4-98E1-5B2BA0B549C8}"/>
              </a:ext>
            </a:extLst>
          </p:cNvPr>
          <p:cNvPicPr/>
          <p:nvPr/>
        </p:nvPicPr>
        <p:blipFill rotWithShape="1">
          <a:blip r:embed="rId3"/>
          <a:srcRect t="7131" b="5424"/>
          <a:stretch/>
        </p:blipFill>
        <p:spPr bwMode="auto">
          <a:xfrm>
            <a:off x="1292803" y="2232454"/>
            <a:ext cx="3757466" cy="2768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54608A-97F4-44A7-BF5E-20FA7B392A74}"/>
              </a:ext>
            </a:extLst>
          </p:cNvPr>
          <p:cNvSpPr txBox="1"/>
          <p:nvPr/>
        </p:nvSpPr>
        <p:spPr>
          <a:xfrm>
            <a:off x="477046" y="5152810"/>
            <a:ext cx="5388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обмена данными с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Adams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предусмотрено создание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управляющие сигналы для шарниров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состояние робота в конце такта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F43C8-A8F7-4A17-99E4-B837538E8672}"/>
              </a:ext>
            </a:extLst>
          </p:cNvPr>
          <p:cNvSpPr txBox="1"/>
          <p:nvPr/>
        </p:nvSpPr>
        <p:spPr>
          <a:xfrm>
            <a:off x="6396142" y="315848"/>
            <a:ext cx="4992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управления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EDCBE-DDC2-44A0-AFF6-F60E928B86FC}"/>
              </a:ext>
            </a:extLst>
          </p:cNvPr>
          <p:cNvSpPr txBox="1"/>
          <p:nvPr/>
        </p:nvSpPr>
        <p:spPr>
          <a:xfrm>
            <a:off x="5933307" y="938184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F06A8-E774-4141-9367-1C5B67FC4252}"/>
              </a:ext>
            </a:extLst>
          </p:cNvPr>
          <p:cNvSpPr txBox="1"/>
          <p:nvPr/>
        </p:nvSpPr>
        <p:spPr>
          <a:xfrm>
            <a:off x="10338787" y="955842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81CD3-B269-4526-BEE4-9DCB590F4D6F}"/>
              </a:ext>
            </a:extLst>
          </p:cNvPr>
          <p:cNvSpPr txBox="1"/>
          <p:nvPr/>
        </p:nvSpPr>
        <p:spPr>
          <a:xfrm>
            <a:off x="7982099" y="941109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DDCC67-8134-4EF6-9FE1-5C7CFE304C73}"/>
              </a:ext>
            </a:extLst>
          </p:cNvPr>
          <p:cNvSpPr/>
          <p:nvPr/>
        </p:nvSpPr>
        <p:spPr>
          <a:xfrm>
            <a:off x="5268597" y="1461404"/>
            <a:ext cx="241612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Планировщик высокого уровня: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управляет последовательностью выполнения ТО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0C27660-4A5E-4960-BC2A-246FC9BAC237}"/>
              </a:ext>
            </a:extLst>
          </p:cNvPr>
          <p:cNvSpPr/>
          <p:nvPr/>
        </p:nvSpPr>
        <p:spPr>
          <a:xfrm>
            <a:off x="7563862" y="1464329"/>
            <a:ext cx="24161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Регулятор: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вычисляет управляющие моменты для шарниров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ADDE42D-60B1-4C86-A43D-DAD97D44D49C}"/>
              </a:ext>
            </a:extLst>
          </p:cNvPr>
          <p:cNvSpPr/>
          <p:nvPr/>
        </p:nvSpPr>
        <p:spPr>
          <a:xfrm>
            <a:off x="9797755" y="1461404"/>
            <a:ext cx="220288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робота: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математическое представление для выполнения расчетов</a:t>
            </a:r>
          </a:p>
        </p:txBody>
      </p:sp>
    </p:spTree>
    <p:extLst>
      <p:ext uri="{BB962C8B-B14F-4D97-AF65-F5344CB8AC3E}">
        <p14:creationId xmlns:p14="http://schemas.microsoft.com/office/powerpoint/2010/main" val="429004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66252" y="5784125"/>
            <a:ext cx="10971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реализован лист задач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preparationScript_step_up_idela.mlx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их последовательного выполнения. Предусмотрена возможность изменения последовательности и внесения новых задач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E702C-4EB4-4F77-966E-6B307DCA36DB}"/>
              </a:ext>
            </a:extLst>
          </p:cNvPr>
          <p:cNvSpPr txBox="1"/>
          <p:nvPr/>
        </p:nvSpPr>
        <p:spPr>
          <a:xfrm>
            <a:off x="636811" y="207355"/>
            <a:ext cx="2751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51F42-AF62-4C0D-9302-0B8BB4750B30}"/>
              </a:ext>
            </a:extLst>
          </p:cNvPr>
          <p:cNvSpPr txBox="1"/>
          <p:nvPr/>
        </p:nvSpPr>
        <p:spPr>
          <a:xfrm>
            <a:off x="1699537" y="756895"/>
            <a:ext cx="168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JointTask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0A6BD-1468-4DFA-90D4-4CC157556558}"/>
              </a:ext>
            </a:extLst>
          </p:cNvPr>
          <p:cNvSpPr txBox="1"/>
          <p:nvPr/>
        </p:nvSpPr>
        <p:spPr>
          <a:xfrm>
            <a:off x="5124028" y="750939"/>
            <a:ext cx="2405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CartesianTask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C53F6-3427-44EA-9F0D-44F1A3BC260F}"/>
              </a:ext>
            </a:extLst>
          </p:cNvPr>
          <p:cNvSpPr txBox="1"/>
          <p:nvPr/>
        </p:nvSpPr>
        <p:spPr>
          <a:xfrm>
            <a:off x="9391609" y="747326"/>
            <a:ext cx="1708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CrabTask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D9D49-8078-4CED-BF7E-0546B36D5ED7}"/>
              </a:ext>
            </a:extLst>
          </p:cNvPr>
          <p:cNvSpPr txBox="1"/>
          <p:nvPr/>
        </p:nvSpPr>
        <p:spPr>
          <a:xfrm>
            <a:off x="8099070" y="1875914"/>
            <a:ext cx="391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SteerTask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устанавливает угол поворота всех колёс (3 шарнир) в заданное положение. Использует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JointTask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444219-921A-48DF-ACDB-94AC7846067F}"/>
                  </a:ext>
                </a:extLst>
              </p:cNvPr>
              <p:cNvSpPr txBox="1"/>
              <p:nvPr/>
            </p:nvSpPr>
            <p:spPr>
              <a:xfrm>
                <a:off x="8227342" y="3577105"/>
                <a:ext cx="388063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CrabLineTask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движение робота по линии с заданной скоростью и углом. Метод создаёт траекторию через </a:t>
                </a:r>
                <a:r>
                  <a:rPr lang="ru-RU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CreateTrajectoryLine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- прямую линию длиной L под углом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444219-921A-48DF-ACDB-94AC78460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342" y="3577105"/>
                <a:ext cx="3880634" cy="1323439"/>
              </a:xfrm>
              <a:prstGeom prst="rect">
                <a:avLst/>
              </a:prstGeom>
              <a:blipFill>
                <a:blip r:embed="rId2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1590A0-B11F-46F6-951B-34F11ACC8E99}"/>
              </a:ext>
            </a:extLst>
          </p:cNvPr>
          <p:cNvSpPr/>
          <p:nvPr/>
        </p:nvSpPr>
        <p:spPr>
          <a:xfrm>
            <a:off x="179958" y="1325009"/>
            <a:ext cx="3912973" cy="86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отдельными сочленениями ног робота для достижения заданных углов или скоростей. 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2443CCD-ACFE-4F37-A8E8-E1BD8307E054}"/>
              </a:ext>
            </a:extLst>
          </p:cNvPr>
          <p:cNvSpPr/>
          <p:nvPr/>
        </p:nvSpPr>
        <p:spPr>
          <a:xfrm>
            <a:off x="460143" y="2171418"/>
            <a:ext cx="3566784" cy="86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Режимы управления суставами: </a:t>
            </a:r>
          </a:p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'P' – положение, 'V' – скорость, ‘0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фиксация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E7A535-3602-46E5-B0FA-0E65289A7727}"/>
              </a:ext>
            </a:extLst>
          </p:cNvPr>
          <p:cNvSpPr/>
          <p:nvPr/>
        </p:nvSpPr>
        <p:spPr>
          <a:xfrm>
            <a:off x="51340" y="3385739"/>
            <a:ext cx="8083181" cy="60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FindControl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– ПД-регулятор для поиска желаемого ускорения + расчет управляющих моментов через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inverseDynamics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найденного ускорения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59C77E-C672-4652-A5C7-863C72F31811}"/>
              </a:ext>
            </a:extLst>
          </p:cNvPr>
          <p:cNvSpPr/>
          <p:nvPr/>
        </p:nvSpPr>
        <p:spPr>
          <a:xfrm>
            <a:off x="-278868" y="4236506"/>
            <a:ext cx="4635263" cy="112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Complited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проверка завершения выполнения задачи: </a:t>
            </a:r>
          </a:p>
          <a:p>
            <a:pPr marL="285750" indent="-285750" algn="ctr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достижение целевых углов, </a:t>
            </a:r>
          </a:p>
          <a:p>
            <a:pPr marL="285750" indent="-285750" algn="ctr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превышение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minTime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D5F5A-CDB7-4847-B1B3-1BDBC4B456C4}"/>
              </a:ext>
            </a:extLst>
          </p:cNvPr>
          <p:cNvSpPr/>
          <p:nvPr/>
        </p:nvSpPr>
        <p:spPr>
          <a:xfrm>
            <a:off x="4261673" y="1349830"/>
            <a:ext cx="3668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положением конца ноги в декартовых координатах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26EE9AF-247D-4D2C-899A-5E4DEA53EEDD}"/>
              </a:ext>
            </a:extLst>
          </p:cNvPr>
          <p:cNvSpPr/>
          <p:nvPr/>
        </p:nvSpPr>
        <p:spPr>
          <a:xfrm>
            <a:off x="4139510" y="2041707"/>
            <a:ext cx="39129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обратный якобиан — матрицу, которая пересчитывает скорость движения конца ноги в пространстве в необходимые скорости вращения суставов.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A46BB36-5B6E-4065-ACE8-779C0CA0826B}"/>
              </a:ext>
            </a:extLst>
          </p:cNvPr>
          <p:cNvSpPr/>
          <p:nvPr/>
        </p:nvSpPr>
        <p:spPr>
          <a:xfrm>
            <a:off x="4188936" y="4228062"/>
            <a:ext cx="38141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Complited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() – проверка завершения выполнения задачи: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достижение целевой позиции конца ноги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превышение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minTime</a:t>
            </a:r>
            <a:endParaRPr lang="ru-RU" sz="24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D16EDD9-E307-4386-A993-581AB0778D43}"/>
              </a:ext>
            </a:extLst>
          </p:cNvPr>
          <p:cNvSpPr/>
          <p:nvPr/>
        </p:nvSpPr>
        <p:spPr>
          <a:xfrm>
            <a:off x="8166860" y="1270546"/>
            <a:ext cx="38784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Комплексная задача для поступательного движения робота:</a:t>
            </a:r>
            <a:endParaRPr lang="ru-RU" sz="24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4EF8B0D-6708-45CF-B976-CE90B4BF71F8}"/>
              </a:ext>
            </a:extLst>
          </p:cNvPr>
          <p:cNvSpPr/>
          <p:nvPr/>
        </p:nvSpPr>
        <p:spPr>
          <a:xfrm>
            <a:off x="8204536" y="2703426"/>
            <a:ext cx="3807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Complited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() - проверка завершения выполнения задачи: достижение целевых углов и превышение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minTime</a:t>
            </a:r>
            <a:endParaRPr lang="ru-RU" sz="2400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E0F1019-D603-44DB-BCD3-E5C8D4215B87}"/>
              </a:ext>
            </a:extLst>
          </p:cNvPr>
          <p:cNvCxnSpPr>
            <a:cxnSpLocks/>
          </p:cNvCxnSpPr>
          <p:nvPr/>
        </p:nvCxnSpPr>
        <p:spPr>
          <a:xfrm>
            <a:off x="4209526" y="1143783"/>
            <a:ext cx="0" cy="2172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452A9FD-03B8-4C5C-A897-AE5C82617F92}"/>
              </a:ext>
            </a:extLst>
          </p:cNvPr>
          <p:cNvCxnSpPr>
            <a:cxnSpLocks/>
          </p:cNvCxnSpPr>
          <p:nvPr/>
        </p:nvCxnSpPr>
        <p:spPr>
          <a:xfrm>
            <a:off x="4205398" y="4154712"/>
            <a:ext cx="0" cy="130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6239C9E-0CAB-4C89-BC52-CD7A3735AA00}"/>
              </a:ext>
            </a:extLst>
          </p:cNvPr>
          <p:cNvCxnSpPr>
            <a:cxnSpLocks/>
          </p:cNvCxnSpPr>
          <p:nvPr/>
        </p:nvCxnSpPr>
        <p:spPr>
          <a:xfrm>
            <a:off x="8115198" y="1143783"/>
            <a:ext cx="0" cy="4315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A4FE4AB-A20B-464B-9511-CAE02C908A02}"/>
              </a:ext>
            </a:extLst>
          </p:cNvPr>
          <p:cNvSpPr/>
          <p:nvPr/>
        </p:nvSpPr>
        <p:spPr>
          <a:xfrm>
            <a:off x="8383635" y="4800731"/>
            <a:ext cx="3568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Completed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() - проверка положения центра масс робота относительно края ступени</a:t>
            </a:r>
            <a:endParaRPr lang="ru-RU" sz="2400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D773F4D-089B-46E4-A74A-9B8458A92D41}"/>
              </a:ext>
            </a:extLst>
          </p:cNvPr>
          <p:cNvCxnSpPr/>
          <p:nvPr/>
        </p:nvCxnSpPr>
        <p:spPr>
          <a:xfrm>
            <a:off x="460143" y="3318037"/>
            <a:ext cx="3745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A801A10-EA87-461D-95B7-9E51685D6082}"/>
              </a:ext>
            </a:extLst>
          </p:cNvPr>
          <p:cNvCxnSpPr/>
          <p:nvPr/>
        </p:nvCxnSpPr>
        <p:spPr>
          <a:xfrm>
            <a:off x="460143" y="2200382"/>
            <a:ext cx="3745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A61437AB-3131-4C81-97E9-3EB9D35982C8}"/>
              </a:ext>
            </a:extLst>
          </p:cNvPr>
          <p:cNvCxnSpPr/>
          <p:nvPr/>
        </p:nvCxnSpPr>
        <p:spPr>
          <a:xfrm>
            <a:off x="460143" y="4154712"/>
            <a:ext cx="3745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80EFFBF0-1081-4F72-A5C8-58C07525BF3B}"/>
              </a:ext>
            </a:extLst>
          </p:cNvPr>
          <p:cNvCxnSpPr>
            <a:cxnSpLocks/>
          </p:cNvCxnSpPr>
          <p:nvPr/>
        </p:nvCxnSpPr>
        <p:spPr>
          <a:xfrm>
            <a:off x="4205398" y="1953466"/>
            <a:ext cx="390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0B0D8BF3-2A5A-496E-B52D-F8D7FAAEA0E5}"/>
              </a:ext>
            </a:extLst>
          </p:cNvPr>
          <p:cNvCxnSpPr>
            <a:cxnSpLocks/>
          </p:cNvCxnSpPr>
          <p:nvPr/>
        </p:nvCxnSpPr>
        <p:spPr>
          <a:xfrm>
            <a:off x="4188936" y="3316110"/>
            <a:ext cx="3926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3A4303C3-4355-4ECA-A6BE-6A67131AAA9B}"/>
              </a:ext>
            </a:extLst>
          </p:cNvPr>
          <p:cNvCxnSpPr>
            <a:cxnSpLocks/>
          </p:cNvCxnSpPr>
          <p:nvPr/>
        </p:nvCxnSpPr>
        <p:spPr>
          <a:xfrm>
            <a:off x="4205398" y="4154712"/>
            <a:ext cx="390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5DC85F28-FD46-4CFD-B05E-0B5479471324}"/>
              </a:ext>
            </a:extLst>
          </p:cNvPr>
          <p:cNvCxnSpPr>
            <a:cxnSpLocks/>
          </p:cNvCxnSpPr>
          <p:nvPr/>
        </p:nvCxnSpPr>
        <p:spPr>
          <a:xfrm>
            <a:off x="8119044" y="3557000"/>
            <a:ext cx="3926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81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1A3D7B-D2B3-4BE4-9354-98167FC47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2371" y="840911"/>
            <a:ext cx="2674620" cy="13538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57FAE-6BFA-4039-97F2-A6BB3A6819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3372" y="840911"/>
            <a:ext cx="2735580" cy="13538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DD7D4B-398D-49C0-B531-4557B3786B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2371" y="2371810"/>
            <a:ext cx="2636520" cy="14224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E9DCD-8333-4752-BD9D-EB049DF5ED3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05437" y="2371810"/>
            <a:ext cx="2723515" cy="14319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B2B4AE-3E4E-4A63-BB0D-9F537955B3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78253" y="4644749"/>
            <a:ext cx="2812280" cy="173545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AB9AA93-EA3D-49B5-9A20-B33493D1C6A8}"/>
              </a:ext>
            </a:extLst>
          </p:cNvPr>
          <p:cNvPicPr/>
          <p:nvPr/>
        </p:nvPicPr>
        <p:blipFill rotWithShape="1">
          <a:blip r:embed="rId7"/>
          <a:srcRect b="8341"/>
          <a:stretch/>
        </p:blipFill>
        <p:spPr>
          <a:xfrm>
            <a:off x="6775640" y="894800"/>
            <a:ext cx="2449830" cy="13538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6D2C80-F6A6-499E-9B9F-9F09A7AB292D}"/>
              </a:ext>
            </a:extLst>
          </p:cNvPr>
          <p:cNvPicPr/>
          <p:nvPr/>
        </p:nvPicPr>
        <p:blipFill rotWithShape="1">
          <a:blip r:embed="rId8"/>
          <a:srcRect b="10872"/>
          <a:stretch/>
        </p:blipFill>
        <p:spPr>
          <a:xfrm>
            <a:off x="9470184" y="894801"/>
            <a:ext cx="2277110" cy="135382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4D91EB-E7D6-4C50-94B9-9E9493EA1F41}"/>
              </a:ext>
            </a:extLst>
          </p:cNvPr>
          <p:cNvPicPr/>
          <p:nvPr/>
        </p:nvPicPr>
        <p:blipFill rotWithShape="1">
          <a:blip r:embed="rId9"/>
          <a:srcRect b="7140"/>
          <a:stretch/>
        </p:blipFill>
        <p:spPr>
          <a:xfrm>
            <a:off x="6775640" y="2339547"/>
            <a:ext cx="2449830" cy="157085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D56EAC-F0F4-4646-906F-9852DCBD1181}"/>
              </a:ext>
            </a:extLst>
          </p:cNvPr>
          <p:cNvPicPr/>
          <p:nvPr/>
        </p:nvPicPr>
        <p:blipFill rotWithShape="1">
          <a:blip r:embed="rId10"/>
          <a:srcRect b="7591"/>
          <a:stretch/>
        </p:blipFill>
        <p:spPr>
          <a:xfrm>
            <a:off x="9470184" y="2339547"/>
            <a:ext cx="2277110" cy="157085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ED916CE-873B-4F73-910B-E79C0DAAF562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7811524" y="5015582"/>
            <a:ext cx="2938378" cy="158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A3DDC-8377-4018-BD1F-D19D1C518057}"/>
              </a:ext>
            </a:extLst>
          </p:cNvPr>
          <p:cNvSpPr txBox="1"/>
          <p:nvPr/>
        </p:nvSpPr>
        <p:spPr>
          <a:xfrm>
            <a:off x="1084473" y="383040"/>
            <a:ext cx="49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CartesianTask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подъем передних ног на ступень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1FBB8-5C58-41B5-9629-A2627AA35040}"/>
              </a:ext>
            </a:extLst>
          </p:cNvPr>
          <p:cNvSpPr txBox="1"/>
          <p:nvPr/>
        </p:nvSpPr>
        <p:spPr>
          <a:xfrm>
            <a:off x="1123287" y="4182058"/>
            <a:ext cx="476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CrabTask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подтягивание задних ног к ступени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657132-112E-473D-9F5E-AD480677294D}"/>
              </a:ext>
            </a:extLst>
          </p:cNvPr>
          <p:cNvSpPr/>
          <p:nvPr/>
        </p:nvSpPr>
        <p:spPr>
          <a:xfrm>
            <a:off x="7156638" y="434541"/>
            <a:ext cx="4248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JointTask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подъем задних ног на ступень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ADE1D72-3691-40EC-8D4F-32D9A87C7782}"/>
              </a:ext>
            </a:extLst>
          </p:cNvPr>
          <p:cNvSpPr/>
          <p:nvPr/>
        </p:nvSpPr>
        <p:spPr>
          <a:xfrm>
            <a:off x="6354812" y="4089725"/>
            <a:ext cx="5741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CrabTask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JointTask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 вперед для установления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контактов всех ног с поверхностью и возвращение в начальное положение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15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431368058578965415">
            <a:hlinkClick r:id="" action="ppaction://media"/>
            <a:extLst>
              <a:ext uri="{FF2B5EF4-FFF2-40B4-BE49-F238E27FC236}">
                <a16:creationId xmlns:a16="http://schemas.microsoft.com/office/drawing/2014/main" id="{4EA05348-DB9F-404F-B229-FAFF1718F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7705" y="2784390"/>
            <a:ext cx="7086787" cy="385781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A875946-E60B-4FDA-8259-E28210B153F6}"/>
              </a:ext>
            </a:extLst>
          </p:cNvPr>
          <p:cNvSpPr/>
          <p:nvPr/>
        </p:nvSpPr>
        <p:spPr>
          <a:xfrm>
            <a:off x="770238" y="355837"/>
            <a:ext cx="106515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выполнения проекта была рассмотрена задача преодоления вертикального препятствия колесно-шагающим роботом. Были определены и реализованы необходимые ТО, а также разработан последовательный алгоритм преодоления препятствия.</a:t>
            </a:r>
          </a:p>
          <a:p>
            <a:pPr indent="457200"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Перспективы: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Исключить отрыв противоположной ноги при выполнении шага посредством добавления силового контроля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другие ТО, такие как «одиночный шаг», «разворот», «повозка» и т.д.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параметры препятствия и ТО для автономного выбора наиболее эффективного движения</a:t>
            </a:r>
          </a:p>
        </p:txBody>
      </p:sp>
    </p:spTree>
    <p:extLst>
      <p:ext uri="{BB962C8B-B14F-4D97-AF65-F5344CB8AC3E}">
        <p14:creationId xmlns:p14="http://schemas.microsoft.com/office/powerpoint/2010/main" val="23830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4236" y="2673854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Оффтоп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1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5730" y="299794"/>
            <a:ext cx="150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</a:p>
        </p:txBody>
      </p:sp>
      <p:pic>
        <p:nvPicPr>
          <p:cNvPr id="13" name="Рисунок 12" descr="Изображение выглядит как текст, диаграмма, линия, Граф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>
            <a:fillRect/>
          </a:stretch>
        </p:blipFill>
        <p:spPr>
          <a:xfrm>
            <a:off x="438062" y="1462545"/>
            <a:ext cx="3653648" cy="2749236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диаграмма, линия, График&#10;&#10;Содержимое, созданное искусственным интеллектом, может быть неверным."/>
          <p:cNvPicPr/>
          <p:nvPr/>
        </p:nvPicPr>
        <p:blipFill>
          <a:blip r:embed="rId3"/>
          <a:stretch>
            <a:fillRect/>
          </a:stretch>
        </p:blipFill>
        <p:spPr>
          <a:xfrm>
            <a:off x="4273794" y="969179"/>
            <a:ext cx="3644410" cy="268472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График, линия, диаграмма&#10;&#10;Содержимое, созданное искусственным интеллектом, может быть неверным."/>
          <p:cNvPicPr/>
          <p:nvPr/>
        </p:nvPicPr>
        <p:blipFill>
          <a:blip r:embed="rId4"/>
          <a:stretch>
            <a:fillRect/>
          </a:stretch>
        </p:blipFill>
        <p:spPr>
          <a:xfrm>
            <a:off x="8100288" y="1462545"/>
            <a:ext cx="3722257" cy="274923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диаграмма, График, линия&#10;&#10;Содержимое, созданное искусственным интеллектом, может быть неверным."/>
          <p:cNvPicPr/>
          <p:nvPr/>
        </p:nvPicPr>
        <p:blipFill>
          <a:blip r:embed="rId5"/>
          <a:stretch>
            <a:fillRect/>
          </a:stretch>
        </p:blipFill>
        <p:spPr>
          <a:xfrm>
            <a:off x="4273795" y="3809306"/>
            <a:ext cx="3644410" cy="27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1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 rotWithShape="1">
          <a:blip r:embed="rId2"/>
          <a:srcRect t="4036"/>
          <a:stretch/>
        </p:blipFill>
        <p:spPr bwMode="auto">
          <a:xfrm>
            <a:off x="2726633" y="98858"/>
            <a:ext cx="6990022" cy="6643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6747" y="3203903"/>
            <a:ext cx="364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8739841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527</Words>
  <Application>Microsoft Office PowerPoint</Application>
  <PresentationFormat>Широкоэкранный</PresentationFormat>
  <Paragraphs>59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* Оффтоп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Tech</dc:creator>
  <cp:lastModifiedBy>Анастасия</cp:lastModifiedBy>
  <cp:revision>179</cp:revision>
  <dcterms:created xsi:type="dcterms:W3CDTF">2025-11-26T19:13:08Z</dcterms:created>
  <dcterms:modified xsi:type="dcterms:W3CDTF">2026-01-17T18:59:24Z</dcterms:modified>
</cp:coreProperties>
</file>